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96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71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546100" y="-4763"/>
            <a:ext cx="5014912" cy="6862763"/>
            <a:chOff x="2928938" y="-4763"/>
            <a:chExt cx="5014912" cy="6862763"/>
          </a:xfrm>
        </p:grpSpPr>
        <p:sp>
          <p:nvSpPr>
            <p:cNvPr id="22" name="Freeform 6"/>
            <p:cNvSpPr/>
            <p:nvPr/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23" name="Freeform 7"/>
            <p:cNvSpPr/>
            <p:nvPr/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24" name="Freeform 9"/>
            <p:cNvSpPr/>
            <p:nvPr/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5" name="Freeform 10"/>
            <p:cNvSpPr/>
            <p:nvPr/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6" name="Freeform 11"/>
            <p:cNvSpPr/>
            <p:nvPr/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7" name="Freeform 12"/>
            <p:cNvSpPr/>
            <p:nvPr/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28401" y="1380068"/>
            <a:ext cx="8574622" cy="2616199"/>
          </a:xfrm>
        </p:spPr>
        <p:txBody>
          <a:bodyPr anchor="b">
            <a:normAutofit/>
          </a:bodyPr>
          <a:lstStyle>
            <a:lvl1pPr algn="r">
              <a:defRPr sz="6000">
                <a:effectLst/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15377" y="3996267"/>
            <a:ext cx="6987645" cy="1388534"/>
          </a:xfrm>
        </p:spPr>
        <p:txBody>
          <a:bodyPr anchor="t">
            <a:normAutofit/>
          </a:bodyPr>
          <a:lstStyle>
            <a:lvl1pPr marL="0" indent="0" algn="r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5/13/2020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2412" y="5883275"/>
            <a:ext cx="4324044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73968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4732865"/>
            <a:ext cx="1001871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386012" y="932112"/>
            <a:ext cx="8225944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1" y="5299603"/>
            <a:ext cx="1001871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5/13/2020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20501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685800"/>
            <a:ext cx="1001871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343400"/>
            <a:ext cx="10018713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5/13/2020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444495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36811" y="3428999"/>
            <a:ext cx="8532815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5/13/2020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068642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3308581"/>
            <a:ext cx="1001870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7381"/>
            <a:ext cx="1001871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5/13/2020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313507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3" y="3886200"/>
            <a:ext cx="1001871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/>
              <a:t>Haga clic para modificar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5200"/>
            <a:ext cx="1001871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5/13/2020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860957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685800"/>
            <a:ext cx="10018712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2" y="3505200"/>
            <a:ext cx="10018713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/>
              <a:t>Haga clic para modificar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3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5/13/2020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011423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5/13/2020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324704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32655" y="685800"/>
            <a:ext cx="1770369" cy="5105400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312" y="685800"/>
            <a:ext cx="8019742" cy="5105400"/>
          </a:xfrm>
        </p:spPr>
        <p:txBody>
          <a:bodyPr vert="eaVert" anchor="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5/13/2020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15596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5/13/2020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51856" y="5867131"/>
            <a:ext cx="551167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87170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2279" y="2666999"/>
            <a:ext cx="8930747" cy="2110382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2278" y="4777381"/>
            <a:ext cx="893074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5/13/2020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67197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312" y="2666999"/>
            <a:ext cx="4895055" cy="312420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7967" y="2667000"/>
            <a:ext cx="4895056" cy="3124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5/13/2020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08427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2179" y="2658533"/>
            <a:ext cx="4607188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4311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80487" y="2667000"/>
            <a:ext cx="462253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7967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5/13/2020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35791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5/13/2020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32673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5/13/2020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81895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1600200"/>
            <a:ext cx="3549121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62033" y="685799"/>
            <a:ext cx="6240990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2" y="2971800"/>
            <a:ext cx="3549121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5/13/2020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2931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2724" y="1752599"/>
            <a:ext cx="5426158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94682" y="914400"/>
            <a:ext cx="3280974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2724" y="3124199"/>
            <a:ext cx="5426158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5/13/2020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34600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50812" y="0"/>
            <a:ext cx="2436813" cy="6858001"/>
            <a:chOff x="1320800" y="0"/>
            <a:chExt cx="2436813" cy="6858001"/>
          </a:xfrm>
        </p:grpSpPr>
        <p:sp>
          <p:nvSpPr>
            <p:cNvPr id="8" name="Freeform 6"/>
            <p:cNvSpPr/>
            <p:nvPr/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9" name="Freeform 7"/>
            <p:cNvSpPr/>
            <p:nvPr/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0" name="Freeform 8"/>
            <p:cNvSpPr/>
            <p:nvPr/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1" name="Freeform 9"/>
            <p:cNvSpPr/>
            <p:nvPr/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2" name="Freeform 10"/>
            <p:cNvSpPr/>
            <p:nvPr/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13" name="Freeform 11"/>
            <p:cNvSpPr/>
            <p:nvPr/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0" y="2666999"/>
            <a:ext cx="10018713" cy="31242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732656" y="5883275"/>
            <a:ext cx="1143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48A87A34-81AB-432B-8DAE-1953F412C126}" type="datetimeFigureOut">
              <a:rPr lang="en-US" smtClean="0"/>
              <a:pPr/>
              <a:t>5/13/2020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2279" y="5883275"/>
            <a:ext cx="70841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5883275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6D22F896-40B5-4ADD-8801-0D06FADFA09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91680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  <p:sldLayoutId id="2147483708" r:id="rId12"/>
    <p:sldLayoutId id="2147483709" r:id="rId13"/>
    <p:sldLayoutId id="2147483710" r:id="rId14"/>
    <p:sldLayoutId id="2147483711" r:id="rId15"/>
    <p:sldLayoutId id="2147483712" r:id="rId16"/>
    <p:sldLayoutId id="2147483713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 descr="Portafolio de Introducción a la Ingenieria Grupo 2 | Presentacion">
            <a:extLst>
              <a:ext uri="{FF2B5EF4-FFF2-40B4-BE49-F238E27FC236}">
                <a16:creationId xmlns:a16="http://schemas.microsoft.com/office/drawing/2014/main" xmlns="" id="{47B32C94-6059-428C-A087-CB7E9C4623B7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79678" y="313899"/>
            <a:ext cx="7042244" cy="1391076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Imagen 4">
            <a:extLst>
              <a:ext uri="{FF2B5EF4-FFF2-40B4-BE49-F238E27FC236}">
                <a16:creationId xmlns:a16="http://schemas.microsoft.com/office/drawing/2014/main" xmlns="" id="{305E8297-15AA-402A-B7B8-1509DCA0560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81075" y="1847850"/>
            <a:ext cx="10715625" cy="48482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38614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xmlns="" id="{B318F0BE-5E1E-49E9-9273-BB3BD7ADD5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62904" y="1613446"/>
            <a:ext cx="10018713" cy="4438651"/>
          </a:xfrm>
          <a:ln w="38100">
            <a:solidFill>
              <a:schemeClr val="accent1">
                <a:lumMod val="50000"/>
              </a:schemeClr>
            </a:solidFill>
          </a:ln>
        </p:spPr>
        <p:txBody>
          <a:bodyPr>
            <a:normAutofit fontScale="92500" lnSpcReduction="10000"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endParaRPr lang="es-ES" sz="3600" b="1" cap="all" dirty="0">
              <a:latin typeface="Abadi" panose="020B0604020104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s-ES" sz="3600" b="1" cap="all" dirty="0">
                <a:latin typeface="Abadi" panose="020B0604020104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DEBIDO A LO QUE ESTÁ ACONTECIENDO A NIVEL MUNDIAL CON EL COVID19 Y, EN PARTICULAR, EN NUESTRO PAÍS, LA UNIDAD DE ADMISIÓN DE LA USACH HA TOMADO LA DECISIÓN DE CONTINUAR CON SUS TRADICIONALES CHARLAS A COLEGIOS, PERO DE MANERA 100% VIRTUAL.</a:t>
            </a:r>
            <a:endParaRPr lang="es-ES" sz="3600" dirty="0">
              <a:latin typeface="Abadi" panose="020B0604020104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s-ES" dirty="0"/>
          </a:p>
        </p:txBody>
      </p:sp>
      <p:pic>
        <p:nvPicPr>
          <p:cNvPr id="4" name="Imagen 3" descr="Portafolio de Introducción a la Ingenieria Grupo 2 | Presentacion">
            <a:extLst>
              <a:ext uri="{FF2B5EF4-FFF2-40B4-BE49-F238E27FC236}">
                <a16:creationId xmlns:a16="http://schemas.microsoft.com/office/drawing/2014/main" xmlns="" id="{93B7C2FC-BA00-4FBB-A946-EC426A73F8B3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78186" y="243067"/>
            <a:ext cx="4051141" cy="108802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1239508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>
            <a:extLst>
              <a:ext uri="{FF2B5EF4-FFF2-40B4-BE49-F238E27FC236}">
                <a16:creationId xmlns:a16="http://schemas.microsoft.com/office/drawing/2014/main" xmlns="" id="{E3379468-65F8-4571-90B9-F0C6C2043443}"/>
              </a:ext>
            </a:extLst>
          </p:cNvPr>
          <p:cNvSpPr/>
          <p:nvPr/>
        </p:nvSpPr>
        <p:spPr>
          <a:xfrm>
            <a:off x="1653309" y="369455"/>
            <a:ext cx="9938327" cy="6166560"/>
          </a:xfrm>
          <a:prstGeom prst="rect">
            <a:avLst/>
          </a:prstGeom>
          <a:ln w="38100">
            <a:solidFill>
              <a:schemeClr val="accent1">
                <a:lumMod val="50000"/>
              </a:schemeClr>
            </a:solidFill>
          </a:ln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s-ES" sz="2800" dirty="0">
                <a:latin typeface="Abadi" panose="020B0604020104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En un año normal, a estas alturas, la Unidad de Admisión de la Vicerrectoría Académica, ya estaba agendando visitas y charlas con diversos colegios de  la zona central. Sin embargo, la contingencia ha obligado a funcionar de manera diferente, sin dejar de lado el objetivo central, que los y las estudiantes de enseñanza media conozcan la Universidad de Santiago de Chile.</a:t>
            </a:r>
            <a:endParaRPr lang="es-ES" sz="2800" dirty="0">
              <a:latin typeface="Abadi" panose="020B0604020104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s-ES" sz="2800" dirty="0">
                <a:latin typeface="Abadi" panose="020B0604020104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Debido a lo anterior, es que las actividades se volcarán al espacio digital, aprovechando las diversas herramientas que se encuentran en la red, como las redes sociales o la famosa plataforma “Zoom”. Pero ¿cuáles serán estas nuevas actividades? A continuación, queremos invitarles a conocer de qué manera funcionarán las diversas actividades, hasta que la contingencia nos obligue a seguir quedándonos en casa.</a:t>
            </a:r>
            <a:endParaRPr lang="es-ES" sz="2800" dirty="0">
              <a:latin typeface="Abadi" panose="020B0604020104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3" name="Imagen 2" descr="Portafolio de Introducción a la Ingenieria Grupo 2 | Presentacion">
            <a:extLst>
              <a:ext uri="{FF2B5EF4-FFF2-40B4-BE49-F238E27FC236}">
                <a16:creationId xmlns:a16="http://schemas.microsoft.com/office/drawing/2014/main" xmlns="" id="{75C54CEB-22EB-4723-BDAB-36B15E2D6E17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608881" cy="48613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1371700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ángulo 5">
            <a:extLst>
              <a:ext uri="{FF2B5EF4-FFF2-40B4-BE49-F238E27FC236}">
                <a16:creationId xmlns:a16="http://schemas.microsoft.com/office/drawing/2014/main" xmlns="" id="{D1744B53-8609-430B-AA9C-E14E7E21D2CA}"/>
              </a:ext>
            </a:extLst>
          </p:cNvPr>
          <p:cNvSpPr/>
          <p:nvPr/>
        </p:nvSpPr>
        <p:spPr>
          <a:xfrm>
            <a:off x="1508289" y="631596"/>
            <a:ext cx="10237509" cy="53471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90170">
              <a:lnSpc>
                <a:spcPct val="107000"/>
              </a:lnSpc>
              <a:spcAft>
                <a:spcPts val="800"/>
              </a:spcAft>
            </a:pPr>
            <a:r>
              <a:rPr lang="es-ES" sz="2800" b="1" cap="all" dirty="0">
                <a:latin typeface="Abadi" panose="020B0604020104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CHARLAS VIRTUALES:</a:t>
            </a:r>
            <a:endParaRPr lang="es-ES" sz="2800" dirty="0">
              <a:latin typeface="Abadi" panose="020B0604020104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s-ES" sz="2800" dirty="0">
                <a:latin typeface="Abadi" panose="020B0604020104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“Como no queremos que dejes de conocer detalles importantes sobre nuestra Universidad, es que haremos charlas 100% virtuales, mediante la plataforma “Zoom”. Un/a monitor/a de nuestra unidad, que, a su vez, es un/a estudiante de la Universidad, realizará una completa charla explicando la oferta académica, becas y beneficios, infraestructura y otras informaciones relevantes. Podrás resolver todas tus dudas, pues el/a estudiante las resolverá en vivo y en directo.” 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s-ES" sz="2800" dirty="0">
                <a:latin typeface="Abadi" panose="020B0604020104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Será una excelente instancia para interactuar e informarte sobre la USACH.</a:t>
            </a:r>
            <a:endParaRPr lang="es-ES" sz="2800" dirty="0">
              <a:latin typeface="Abadi" panose="020B0604020104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7" name="Imagen 6" descr="Portafolio de Introducción a la Ingenieria Grupo 2 | Presentacion">
            <a:extLst>
              <a:ext uri="{FF2B5EF4-FFF2-40B4-BE49-F238E27FC236}">
                <a16:creationId xmlns:a16="http://schemas.microsoft.com/office/drawing/2014/main" xmlns="" id="{DC61FA1F-56FC-416F-A89F-BC16135E614D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39828" y="138896"/>
            <a:ext cx="2862806" cy="108802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5547082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>
            <a:extLst>
              <a:ext uri="{FF2B5EF4-FFF2-40B4-BE49-F238E27FC236}">
                <a16:creationId xmlns:a16="http://schemas.microsoft.com/office/drawing/2014/main" xmlns="" id="{0AA207A8-08EA-40BE-AC2E-9E04EE111E52}"/>
              </a:ext>
            </a:extLst>
          </p:cNvPr>
          <p:cNvSpPr/>
          <p:nvPr/>
        </p:nvSpPr>
        <p:spPr>
          <a:xfrm>
            <a:off x="1537405" y="1882928"/>
            <a:ext cx="9615340" cy="40597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90170" algn="just">
              <a:lnSpc>
                <a:spcPct val="107000"/>
              </a:lnSpc>
              <a:spcAft>
                <a:spcPts val="800"/>
              </a:spcAft>
            </a:pPr>
            <a:r>
              <a:rPr lang="es-ES" sz="3200" dirty="0">
                <a:latin typeface="Roboto-Regular"/>
                <a:ea typeface="Times New Roman" panose="02020603050405020304" pitchFamily="18" charset="0"/>
                <a:cs typeface="Times New Roman" panose="02020603050405020304" pitchFamily="18" charset="0"/>
              </a:rPr>
              <a:t>¿Cómo inscribirse?</a:t>
            </a:r>
          </a:p>
          <a:p>
            <a:pPr indent="90170" algn="just">
              <a:lnSpc>
                <a:spcPct val="107000"/>
              </a:lnSpc>
              <a:spcAft>
                <a:spcPts val="800"/>
              </a:spcAft>
            </a:pPr>
            <a:r>
              <a:rPr lang="es-ES" sz="3200" dirty="0">
                <a:solidFill>
                  <a:srgbClr val="C00000"/>
                </a:solidFill>
                <a:latin typeface="Roboto-Regular"/>
                <a:ea typeface="Calibri" panose="020F0502020204030204" pitchFamily="34" charset="0"/>
                <a:cs typeface="Times New Roman" panose="02020603050405020304" pitchFamily="18" charset="0"/>
              </a:rPr>
              <a:t>Nuestro Colegio Anglo Maipú ya está inscrito.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s-ES" sz="3200" dirty="0">
                <a:latin typeface="Roboto-Regular"/>
                <a:ea typeface="Times New Roman" panose="02020603050405020304" pitchFamily="18" charset="0"/>
                <a:cs typeface="Times New Roman" panose="02020603050405020304" pitchFamily="18" charset="0"/>
              </a:rPr>
              <a:t>El único requisito es que todos y todas quienes participen de manera online, deben tener una cuenta de correo electrónico y acceso a internet en un computador o celular.</a:t>
            </a:r>
            <a:endParaRPr lang="es-ES" sz="3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90170" algn="just">
              <a:lnSpc>
                <a:spcPct val="107000"/>
              </a:lnSpc>
              <a:spcAft>
                <a:spcPts val="800"/>
              </a:spcAft>
            </a:pPr>
            <a:endParaRPr lang="es-ES" sz="1350" dirty="0">
              <a:latin typeface="Roboto-Regular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90170" algn="just">
              <a:lnSpc>
                <a:spcPct val="107000"/>
              </a:lnSpc>
              <a:spcAft>
                <a:spcPts val="800"/>
              </a:spcAft>
            </a:pPr>
            <a:endParaRPr lang="es-ES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5" name="Imagen 4" descr="Portafolio de Introducción a la Ingenieria Grupo 2 | Presentacion">
            <a:extLst>
              <a:ext uri="{FF2B5EF4-FFF2-40B4-BE49-F238E27FC236}">
                <a16:creationId xmlns:a16="http://schemas.microsoft.com/office/drawing/2014/main" xmlns="" id="{44D89E65-D940-4653-8E2C-D6850835173A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32426" y="173620"/>
            <a:ext cx="2965048" cy="103014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2299259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>
            <a:extLst>
              <a:ext uri="{FF2B5EF4-FFF2-40B4-BE49-F238E27FC236}">
                <a16:creationId xmlns:a16="http://schemas.microsoft.com/office/drawing/2014/main" xmlns="" id="{E0980654-200C-4C1D-AB04-31626F3D3315}"/>
              </a:ext>
            </a:extLst>
          </p:cNvPr>
          <p:cNvSpPr/>
          <p:nvPr/>
        </p:nvSpPr>
        <p:spPr>
          <a:xfrm>
            <a:off x="1580720" y="1197925"/>
            <a:ext cx="10133814" cy="48845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90170">
              <a:lnSpc>
                <a:spcPct val="107000"/>
              </a:lnSpc>
              <a:spcAft>
                <a:spcPts val="800"/>
              </a:spcAft>
            </a:pPr>
            <a:r>
              <a:rPr lang="es-ES" sz="2800" b="1" cap="all" dirty="0">
                <a:latin typeface="Roboto-Regular"/>
                <a:ea typeface="Times New Roman" panose="02020603050405020304" pitchFamily="18" charset="0"/>
                <a:cs typeface="Times New Roman" panose="02020603050405020304" pitchFamily="18" charset="0"/>
              </a:rPr>
              <a:t>CHARLAS MASIVAS</a:t>
            </a:r>
            <a:endParaRPr lang="es-ES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90170" algn="just">
              <a:lnSpc>
                <a:spcPct val="107000"/>
              </a:lnSpc>
              <a:spcAft>
                <a:spcPts val="800"/>
              </a:spcAft>
            </a:pPr>
            <a:r>
              <a:rPr lang="es-ES" sz="2800" dirty="0">
                <a:latin typeface="Roboto-Regular"/>
                <a:ea typeface="Times New Roman" panose="02020603050405020304" pitchFamily="18" charset="0"/>
                <a:cs typeface="Times New Roman" panose="02020603050405020304" pitchFamily="18" charset="0"/>
              </a:rPr>
              <a:t>Realizaremos un ciclo de charlas, a través de la red social Instagram (@</a:t>
            </a:r>
            <a:r>
              <a:rPr lang="es-ES" sz="2800" dirty="0" err="1">
                <a:latin typeface="Roboto-Regular"/>
                <a:ea typeface="Times New Roman" panose="02020603050405020304" pitchFamily="18" charset="0"/>
                <a:cs typeface="Times New Roman" panose="02020603050405020304" pitchFamily="18" charset="0"/>
              </a:rPr>
              <a:t>FuturoCachorro</a:t>
            </a:r>
            <a:r>
              <a:rPr lang="es-ES" sz="2800" dirty="0">
                <a:latin typeface="Roboto-Regular"/>
                <a:ea typeface="Times New Roman" panose="02020603050405020304" pitchFamily="18" charset="0"/>
                <a:cs typeface="Times New Roman" panose="02020603050405020304" pitchFamily="18" charset="0"/>
              </a:rPr>
              <a:t>). Esta actividad será dirigida por un/a estudiante de la Universidad, quien, completamente en vivo, comentará sobre la USACH y relatará diversas informaciones que debes conocer sobre nuestra institución. También responderá dudas.</a:t>
            </a:r>
            <a:endParaRPr lang="es-ES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90170" algn="just">
              <a:lnSpc>
                <a:spcPct val="107000"/>
              </a:lnSpc>
              <a:spcAft>
                <a:spcPts val="800"/>
              </a:spcAft>
            </a:pPr>
            <a:r>
              <a:rPr lang="es-ES" sz="2800" dirty="0">
                <a:latin typeface="Roboto-Regular"/>
                <a:ea typeface="Times New Roman" panose="02020603050405020304" pitchFamily="18" charset="0"/>
                <a:cs typeface="Times New Roman" panose="02020603050405020304" pitchFamily="18" charset="0"/>
              </a:rPr>
              <a:t>El ciclo de charlas será para todo público y las fechas y horarios serán anunciados, próximamente, mediante la página web y redes sociales.</a:t>
            </a:r>
            <a:endParaRPr lang="es-ES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5" name="Imagen 4" descr="Portafolio de Introducción a la Ingenieria Grupo 2 | Presentacion">
            <a:extLst>
              <a:ext uri="{FF2B5EF4-FFF2-40B4-BE49-F238E27FC236}">
                <a16:creationId xmlns:a16="http://schemas.microsoft.com/office/drawing/2014/main" xmlns="" id="{A5978024-D3D3-41B0-B331-2BD29B9479B7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11563" y="196771"/>
            <a:ext cx="3406815" cy="93754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9351771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ángulo 4">
            <a:extLst>
              <a:ext uri="{FF2B5EF4-FFF2-40B4-BE49-F238E27FC236}">
                <a16:creationId xmlns:a16="http://schemas.microsoft.com/office/drawing/2014/main" xmlns="" id="{25B5B10E-A7AE-48BE-81C8-ACAB6A4DC5F0}"/>
              </a:ext>
            </a:extLst>
          </p:cNvPr>
          <p:cNvSpPr/>
          <p:nvPr/>
        </p:nvSpPr>
        <p:spPr>
          <a:xfrm>
            <a:off x="1741851" y="1848181"/>
            <a:ext cx="9546210" cy="43209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90170">
              <a:lnSpc>
                <a:spcPct val="107000"/>
              </a:lnSpc>
              <a:spcAft>
                <a:spcPts val="800"/>
              </a:spcAft>
            </a:pPr>
            <a:r>
              <a:rPr lang="es-ES" sz="2800" b="1" cap="all" dirty="0">
                <a:latin typeface="Roboto-Regular"/>
                <a:ea typeface="Times New Roman" panose="02020603050405020304" pitchFamily="18" charset="0"/>
                <a:cs typeface="Times New Roman" panose="02020603050405020304" pitchFamily="18" charset="0"/>
              </a:rPr>
              <a:t>VIDEO EN YOUTUBE</a:t>
            </a:r>
            <a:endParaRPr lang="es-ES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90170" algn="just">
              <a:lnSpc>
                <a:spcPct val="107000"/>
              </a:lnSpc>
              <a:spcAft>
                <a:spcPts val="800"/>
              </a:spcAft>
            </a:pPr>
            <a:r>
              <a:rPr lang="es-ES" sz="2800" dirty="0">
                <a:latin typeface="Roboto-Regular"/>
                <a:ea typeface="Times New Roman" panose="02020603050405020304" pitchFamily="18" charset="0"/>
                <a:cs typeface="Times New Roman" panose="02020603050405020304" pitchFamily="18" charset="0"/>
              </a:rPr>
              <a:t>Si todavía no sabes qué quieres estudiar y necesitas orientación, ¡no te preocupes! Pues dispondremos de un video en la plataforma </a:t>
            </a:r>
            <a:r>
              <a:rPr lang="es-ES" sz="2800" dirty="0" err="1">
                <a:latin typeface="Roboto-Regular"/>
                <a:ea typeface="Times New Roman" panose="02020603050405020304" pitchFamily="18" charset="0"/>
                <a:cs typeface="Times New Roman" panose="02020603050405020304" pitchFamily="18" charset="0"/>
              </a:rPr>
              <a:t>Youtube</a:t>
            </a:r>
            <a:r>
              <a:rPr lang="es-ES" sz="2800" dirty="0">
                <a:latin typeface="Roboto-Regular"/>
                <a:ea typeface="Times New Roman" panose="02020603050405020304" pitchFamily="18" charset="0"/>
                <a:cs typeface="Times New Roman" panose="02020603050405020304" pitchFamily="18" charset="0"/>
              </a:rPr>
              <a:t> (Futuro Cachorro), donde abordaremos los principales aspectos de nuestra Universidad, tales como carreras, campus único, infraestructura, espacios de movilidad estudiantil y emprendimientos, becas y beneficios y mucho más. Estará disponible para que dejes tus preguntas debajo del video.</a:t>
            </a:r>
            <a:endParaRPr lang="es-ES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6" name="Imagen 5" descr="Portafolio de Introducción a la Ingenieria Grupo 2 | Presentacion">
            <a:extLst>
              <a:ext uri="{FF2B5EF4-FFF2-40B4-BE49-F238E27FC236}">
                <a16:creationId xmlns:a16="http://schemas.microsoft.com/office/drawing/2014/main" xmlns="" id="{C4D1571B-BF07-4DBD-A6FC-CF92B250FD7E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68091" y="289367"/>
            <a:ext cx="2467336" cy="100699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68783713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>
            <a:extLst>
              <a:ext uri="{FF2B5EF4-FFF2-40B4-BE49-F238E27FC236}">
                <a16:creationId xmlns:a16="http://schemas.microsoft.com/office/drawing/2014/main" xmlns="" id="{74A99BA4-5E62-40A4-BD93-843F9A3434C4}"/>
              </a:ext>
            </a:extLst>
          </p:cNvPr>
          <p:cNvSpPr/>
          <p:nvPr/>
        </p:nvSpPr>
        <p:spPr>
          <a:xfrm>
            <a:off x="1545996" y="662911"/>
            <a:ext cx="10001839" cy="59647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90170">
              <a:lnSpc>
                <a:spcPct val="107000"/>
              </a:lnSpc>
              <a:spcAft>
                <a:spcPts val="800"/>
              </a:spcAft>
            </a:pPr>
            <a:r>
              <a:rPr lang="es-ES" sz="3200" b="1" cap="all" dirty="0">
                <a:latin typeface="Abadi" panose="020B0604020104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REDES SOCIALES</a:t>
            </a:r>
            <a:endParaRPr lang="es-ES" sz="3200" dirty="0">
              <a:latin typeface="Abadi" panose="020B0604020104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90170" algn="just">
              <a:lnSpc>
                <a:spcPct val="107000"/>
              </a:lnSpc>
              <a:spcAft>
                <a:spcPts val="800"/>
              </a:spcAft>
            </a:pPr>
            <a:r>
              <a:rPr lang="es-ES" sz="3200" dirty="0">
                <a:latin typeface="Abadi" panose="020B0604020104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Como todos los años, nuestras redes sociales seguirán más activas que nunca. A través de Twitter, Facebook, Instagram y </a:t>
            </a:r>
            <a:r>
              <a:rPr lang="es-ES" sz="3200" dirty="0" err="1">
                <a:latin typeface="Abadi" panose="020B0604020104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Youtube</a:t>
            </a:r>
            <a:r>
              <a:rPr lang="es-ES" sz="3200" dirty="0">
                <a:latin typeface="Abadi" panose="020B0604020104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iremos compartiendo información muy importante sobre la Universidad. Así, conocerás nuestras carreras, facultades y podrás ver fotografías de nuestro campus. ¡Síguenos para que no te pierdas ningún detalle! Recuerda que en todas las plataformas nos encuentras como @</a:t>
            </a:r>
            <a:r>
              <a:rPr lang="es-ES" sz="3200" dirty="0" err="1">
                <a:latin typeface="Abadi" panose="020B0604020104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FuturoCachorro</a:t>
            </a:r>
            <a:r>
              <a:rPr lang="es-ES" sz="3200" dirty="0">
                <a:latin typeface="Abadi" panose="020B0604020104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y en el número de WhatsApp +56993336166 también podrás interactuar con nosotros</a:t>
            </a:r>
            <a:r>
              <a:rPr lang="es-ES" sz="3200" dirty="0">
                <a:latin typeface="Roboto-Regular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s-ES" sz="3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5" name="Imagen 4" descr="Portafolio de Introducción a la Ingenieria Grupo 2 | Presentacion">
            <a:extLst>
              <a:ext uri="{FF2B5EF4-FFF2-40B4-BE49-F238E27FC236}">
                <a16:creationId xmlns:a16="http://schemas.microsoft.com/office/drawing/2014/main" xmlns="" id="{9B4B771E-84CD-498C-B6CF-E5194987B210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88010" y="121534"/>
            <a:ext cx="2212694" cy="110538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24794915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>
            <a:extLst>
              <a:ext uri="{FF2B5EF4-FFF2-40B4-BE49-F238E27FC236}">
                <a16:creationId xmlns:a16="http://schemas.microsoft.com/office/drawing/2014/main" xmlns="" id="{9C1C8BF0-2C64-4A50-9ED8-133BE37AFB02}"/>
              </a:ext>
            </a:extLst>
          </p:cNvPr>
          <p:cNvSpPr/>
          <p:nvPr/>
        </p:nvSpPr>
        <p:spPr>
          <a:xfrm>
            <a:off x="2725101" y="671332"/>
            <a:ext cx="9348247" cy="57055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90170" algn="just">
              <a:lnSpc>
                <a:spcPct val="107000"/>
              </a:lnSpc>
              <a:spcAft>
                <a:spcPts val="800"/>
              </a:spcAft>
            </a:pPr>
            <a:r>
              <a:rPr lang="es-ES" sz="2800" dirty="0">
                <a:latin typeface="Abadi" panose="020B0604020104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Como puedes ver, estamos buscando la manera más eficiente para seguir con nuestra labor de dar a conocer la Universidad de Santiago de Chile. Además, debemos destacar que, con estas charlas en línea, podremos llegar a mucho más público, especialmente, de regiones. Esto nos alegra, puesto que cada año, son muchos/as los/as estudiantes de regiones que se matriculan en la USACH y ahora, gracias a la tecnología, seremos capaces de llegar a todos los rincones del país.</a:t>
            </a:r>
            <a:endParaRPr lang="es-ES" sz="2800" dirty="0">
              <a:latin typeface="Abadi" panose="020B0604020104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90170" algn="just">
              <a:lnSpc>
                <a:spcPct val="107000"/>
              </a:lnSpc>
              <a:spcAft>
                <a:spcPts val="800"/>
              </a:spcAft>
            </a:pPr>
            <a:r>
              <a:rPr lang="es-ES" sz="2800" dirty="0">
                <a:latin typeface="Abadi" panose="020B0604020104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Así es que mantente atento/a porque pronto publicaremos fechas y horarios de las actividades. Es importante que nadie quede fuera de estas enriquecedoras instancias.</a:t>
            </a:r>
            <a:endParaRPr lang="es-ES" sz="2800" dirty="0">
              <a:latin typeface="Abadi" panose="020B0604020104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5" name="Imagen 4" descr="Portafolio de Introducción a la Ingenieria Grupo 2 | Presentacion">
            <a:extLst>
              <a:ext uri="{FF2B5EF4-FFF2-40B4-BE49-F238E27FC236}">
                <a16:creationId xmlns:a16="http://schemas.microsoft.com/office/drawing/2014/main" xmlns="" id="{404E3E67-559B-4D77-A3A7-E12379F4B1BF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7322" y="156259"/>
            <a:ext cx="2351589" cy="92018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25388743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rallax">
  <a:themeElements>
    <a:clrScheme name="Parallax">
      <a:dk1>
        <a:sysClr val="windowText" lastClr="000000"/>
      </a:dk1>
      <a:lt1>
        <a:sysClr val="window" lastClr="FFFFFF"/>
      </a:lt1>
      <a:dk2>
        <a:srgbClr val="212121"/>
      </a:dk2>
      <a:lt2>
        <a:srgbClr val="CDD0D1"/>
      </a:lt2>
      <a:accent1>
        <a:srgbClr val="8BB434"/>
      </a:accent1>
      <a:accent2>
        <a:srgbClr val="33A583"/>
      </a:accent2>
      <a:accent3>
        <a:srgbClr val="3594B4"/>
      </a:accent3>
      <a:accent4>
        <a:srgbClr val="6063B4"/>
      </a:accent4>
      <a:accent5>
        <a:srgbClr val="D35731"/>
      </a:accent5>
      <a:accent6>
        <a:srgbClr val="EBAC4B"/>
      </a:accent6>
      <a:hlink>
        <a:srgbClr val="65AD30"/>
      </a:hlink>
      <a:folHlink>
        <a:srgbClr val="8ED25B"/>
      </a:folHlink>
    </a:clrScheme>
    <a:fontScheme name="Parallax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rallax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1A9F9826-882C-40B9-8F38-5A3B8CFD196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</TotalTime>
  <Words>574</Words>
  <Application>Microsoft Office PowerPoint</Application>
  <PresentationFormat>Panorámica</PresentationFormat>
  <Paragraphs>19</Paragraphs>
  <Slides>9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6" baseType="lpstr">
      <vt:lpstr>Abadi</vt:lpstr>
      <vt:lpstr>Arial</vt:lpstr>
      <vt:lpstr>Calibri</vt:lpstr>
      <vt:lpstr>Corbel</vt:lpstr>
      <vt:lpstr>Roboto-Regular</vt:lpstr>
      <vt:lpstr>Times New Roman</vt:lpstr>
      <vt:lpstr>Parallax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chupito chupito</dc:creator>
  <cp:lastModifiedBy>Notebook 20</cp:lastModifiedBy>
  <cp:revision>4</cp:revision>
  <dcterms:created xsi:type="dcterms:W3CDTF">2020-04-28T00:33:45Z</dcterms:created>
  <dcterms:modified xsi:type="dcterms:W3CDTF">2020-05-13T15:09:54Z</dcterms:modified>
</cp:coreProperties>
</file>